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4"/>
  </p:notesMasterIdLst>
  <p:handoutMasterIdLst>
    <p:handoutMasterId r:id="rId15"/>
  </p:handoutMasterIdLst>
  <p:sldIdLst>
    <p:sldId id="265" r:id="rId2"/>
    <p:sldId id="324" r:id="rId3"/>
    <p:sldId id="325" r:id="rId4"/>
    <p:sldId id="322" r:id="rId5"/>
    <p:sldId id="284" r:id="rId6"/>
    <p:sldId id="317" r:id="rId7"/>
    <p:sldId id="326" r:id="rId8"/>
    <p:sldId id="327" r:id="rId9"/>
    <p:sldId id="328" r:id="rId10"/>
    <p:sldId id="329" r:id="rId11"/>
    <p:sldId id="330" r:id="rId12"/>
    <p:sldId id="263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686" y="86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kenovs/hagrid" TargetMode="External"/><Relationship Id="rId2" Type="http://schemas.openxmlformats.org/officeDocument/2006/relationships/hyperlink" Target="https://www.reg.ru/blog/kera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Распознавание жестов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F01B3-CE6B-D74C-3006-4DAD0E940820}"/>
              </a:ext>
            </a:extLst>
          </p:cNvPr>
          <p:cNvSpPr txBox="1"/>
          <p:nvPr/>
        </p:nvSpPr>
        <p:spPr>
          <a:xfrm>
            <a:off x="3060887" y="3622879"/>
            <a:ext cx="50056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Попов Никита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Жданова Екатерина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Ватрубин Николай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7821ECD2-4CA4-62E2-253B-A5C11B4FD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u-RU" sz="2400" dirty="0"/>
              <a:t>Обучение без </a:t>
            </a:r>
            <a:r>
              <a:rPr lang="ru-RU" sz="2400" dirty="0" err="1"/>
              <a:t>предобученной</a:t>
            </a:r>
            <a:r>
              <a:rPr lang="ru-RU" sz="2400" dirty="0"/>
              <a:t> модели на </a:t>
            </a:r>
            <a:r>
              <a:rPr lang="ru-RU" sz="2400" dirty="0" err="1"/>
              <a:t>датасете</a:t>
            </a:r>
            <a:r>
              <a:rPr lang="ru-RU" sz="2400" dirty="0"/>
              <a:t> большего размера</a:t>
            </a:r>
            <a:endParaRPr lang="en-US" sz="240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BC4ADDD-E987-57D5-2184-097F6863BE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4408" y="1019285"/>
            <a:ext cx="5526315" cy="3875536"/>
          </a:xfrm>
        </p:spPr>
        <p:txBody>
          <a:bodyPr>
            <a:normAutofit/>
          </a:bodyPr>
          <a:lstStyle/>
          <a:p>
            <a:r>
              <a:rPr lang="ru-RU" dirty="0"/>
              <a:t>Функция потерь — </a:t>
            </a:r>
            <a:r>
              <a:rPr lang="pt-BR" dirty="0"/>
              <a:t>'categorical_crossentropy’</a:t>
            </a:r>
          </a:p>
          <a:p>
            <a:r>
              <a:rPr lang="ru-RU" dirty="0"/>
              <a:t>Оптимизатор —  </a:t>
            </a:r>
            <a:r>
              <a:rPr lang="pt-BR" dirty="0"/>
              <a:t>"adam"</a:t>
            </a:r>
          </a:p>
          <a:p>
            <a:r>
              <a:rPr lang="ru-RU" dirty="0"/>
              <a:t>Метрика — </a:t>
            </a:r>
            <a:r>
              <a:rPr lang="pt-BR" dirty="0"/>
              <a:t>['acc’]</a:t>
            </a:r>
          </a:p>
          <a:p>
            <a:r>
              <a:rPr lang="ru-RU" dirty="0"/>
              <a:t>Число эпох — 20 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2636705-1DFD-62E0-186C-095D1E8C9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35" y="943207"/>
            <a:ext cx="2824535" cy="1883023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15F4C7D-9DBC-0805-6357-7C1E82BBF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35" y="2957053"/>
            <a:ext cx="2824535" cy="188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9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372242B-81D3-5131-88E0-DAF890682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ru-RU" sz="2000" dirty="0"/>
              <a:t>Дальнейшие планы</a:t>
            </a:r>
            <a:r>
              <a:rPr lang="en-US" sz="2000" dirty="0"/>
              <a:t>: </a:t>
            </a:r>
            <a:r>
              <a:rPr lang="ru-RU" sz="2000" dirty="0"/>
              <a:t>использование </a:t>
            </a:r>
            <a:r>
              <a:rPr lang="ru-RU" sz="2000" dirty="0" err="1"/>
              <a:t>предобученной</a:t>
            </a:r>
            <a:r>
              <a:rPr lang="ru-RU" sz="2000" dirty="0"/>
              <a:t> модели </a:t>
            </a:r>
            <a:endParaRPr lang="en-US" sz="200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315FD87-A3D9-689E-C199-867DA3CA44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MobileNetV2</a:t>
            </a:r>
            <a:endParaRPr lang="ru-RU" dirty="0"/>
          </a:p>
          <a:p>
            <a:r>
              <a:rPr lang="en-US" dirty="0"/>
              <a:t>&gt;&gt;  </a:t>
            </a:r>
            <a:r>
              <a:rPr lang="ru-RU" dirty="0"/>
              <a:t>Эта модель ожидает на вход значения пикселей в диапазоне </a:t>
            </a:r>
            <a:r>
              <a:rPr lang="en-US" dirty="0"/>
              <a:t>[-1:1]</a:t>
            </a:r>
            <a:r>
              <a:rPr lang="ru-RU" dirty="0"/>
              <a:t>, поэтому значение параметра </a:t>
            </a:r>
            <a:r>
              <a:rPr lang="en-US" dirty="0"/>
              <a:t>rescale </a:t>
            </a:r>
            <a:r>
              <a:rPr lang="ru-RU" dirty="0"/>
              <a:t>меняем на 1./127.5</a:t>
            </a:r>
          </a:p>
          <a:p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E1F2C01-CC56-F0D9-5D45-629A9EE192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188" b="8188"/>
          <a:stretch>
            <a:fillRect/>
          </a:stretch>
        </p:blipFill>
        <p:spPr>
          <a:xfrm>
            <a:off x="457200" y="936625"/>
            <a:ext cx="4608513" cy="38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6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евEрnыJ оLеn' on Twitter: &quot;Тони Старк в окружение техники и голограмм -  это гребаный отдельный вид искусства. Чертово вдохновение! #AvengersEndgame  #TonyStark #ironman https://t.co/pQNwjl1yxU&quot; / Twitter">
            <a:extLst>
              <a:ext uri="{FF2B5EF4-FFF2-40B4-BE49-F238E27FC236}">
                <a16:creationId xmlns:a16="http://schemas.microsoft.com/office/drawing/2014/main" id="{78605E6F-A574-51EB-2EAF-5060FDA6E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" r="-1" b="17536"/>
          <a:stretch/>
        </p:blipFill>
        <p:spPr bwMode="auto">
          <a:xfrm>
            <a:off x="2247900" y="1233488"/>
            <a:ext cx="3922713" cy="1714500"/>
          </a:xfrm>
          <a:prstGeom prst="rect">
            <a:avLst/>
          </a:prstGeom>
        </p:spPr>
      </p:pic>
      <p:pic>
        <p:nvPicPr>
          <p:cNvPr id="6" name="Picture 2" descr="Ключ к Будущему Здесь. Тони Старк создаёт Новый Элемент | Железный человек  2 | 4K ULTRA HD - YouTube">
            <a:extLst>
              <a:ext uri="{FF2B5EF4-FFF2-40B4-BE49-F238E27FC236}">
                <a16:creationId xmlns:a16="http://schemas.microsoft.com/office/drawing/2014/main" id="{D40D8D53-C654-B5BE-86ED-00F8BA7EC3F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2" r="-306" b="11772"/>
          <a:stretch/>
        </p:blipFill>
        <p:spPr bwMode="auto">
          <a:xfrm>
            <a:off x="2247900" y="3003550"/>
            <a:ext cx="3922713" cy="16398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6264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Концепция 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3">
            <a:extLst>
              <a:ext uri="{FF2B5EF4-FFF2-40B4-BE49-F238E27FC236}">
                <a16:creationId xmlns:a16="http://schemas.microsoft.com/office/drawing/2014/main" id="{D3CEE917-7391-8AA2-54B4-BC3D40B6C4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" r="-6" b="14020"/>
          <a:stretch/>
        </p:blipFill>
        <p:spPr>
          <a:xfrm>
            <a:off x="327298" y="2720705"/>
            <a:ext cx="2332810" cy="1944883"/>
          </a:xfrm>
          <a:prstGeom prst="roundRect">
            <a:avLst>
              <a:gd name="adj" fmla="val 7617"/>
            </a:avLst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Kaggle </a:t>
            </a:r>
            <a:endParaRPr lang="ru-RU" sz="300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B59C56B-53ED-8FED-6526-4E2BDE5039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153886"/>
            <a:ext cx="2532743" cy="3425371"/>
          </a:xfrm>
        </p:spPr>
        <p:txBody>
          <a:bodyPr/>
          <a:lstStyle/>
          <a:p>
            <a:r>
              <a:rPr lang="en-US" dirty="0"/>
              <a:t>We want to recognize: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Stop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7C2E09-DF72-261F-C3C7-960D846F3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8" y="1040299"/>
            <a:ext cx="4925423" cy="13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Trainval</a:t>
            </a: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Данные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Test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D1EC21-59E8-66BC-6FFC-E449E3AB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87" y="1681499"/>
            <a:ext cx="3758453" cy="178050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79A774-3D86-7EF1-23FC-A1E5DEF32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311"/>
          <a:stretch/>
        </p:blipFill>
        <p:spPr>
          <a:xfrm>
            <a:off x="4885074" y="2949000"/>
            <a:ext cx="3909303" cy="7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626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Франсуа Ш. Глубокое обучение на Python. – «Издательский дом Питер», 2018.</a:t>
            </a:r>
          </a:p>
          <a:p>
            <a:r>
              <a:rPr lang="en-US" sz="2000" dirty="0">
                <a:hlinkClick r:id="rId2"/>
              </a:rPr>
              <a:t>https://www.reg.ru/blog/keras/</a:t>
            </a:r>
            <a:endParaRPr lang="ru-RU" sz="2000" dirty="0"/>
          </a:p>
          <a:p>
            <a:r>
              <a:rPr lang="en-US" sz="2000" dirty="0">
                <a:hlinkClick r:id="rId3"/>
              </a:rPr>
              <a:t>https://github.com/hukenovs/hagrid</a:t>
            </a:r>
            <a:endParaRPr lang="ru-RU" sz="2000" dirty="0"/>
          </a:p>
          <a:p>
            <a:r>
              <a:rPr lang="en-US" sz="2000" dirty="0"/>
              <a:t>https://habr.com/ru/company/otus/blog/686428/</a:t>
            </a:r>
            <a:endParaRPr 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4035420-BC7F-2B5B-9DC7-253E9700DE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Подготовить данные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1B7B10-8BE9-0D4B-4BEE-4D9FECFAD7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Подобрать архитектуру слоев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30AEA4-B064-F849-E3CD-DAD6A93B84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Обучить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843F57-4FDA-9C25-01A0-9142B2AC0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Подготовить данные</a:t>
            </a:r>
          </a:p>
          <a:p>
            <a:r>
              <a:rPr lang="ru-RU" dirty="0"/>
              <a:t>Сокращение объема тестовых и тренировочных выборок</a:t>
            </a:r>
          </a:p>
          <a:p>
            <a:r>
              <a:rPr lang="ru-RU" dirty="0"/>
              <a:t>Кодировка изображений</a:t>
            </a:r>
            <a:endParaRPr lang="en-US" dirty="0"/>
          </a:p>
          <a:p>
            <a:r>
              <a:rPr lang="ru-RU" dirty="0"/>
              <a:t>Составление тензора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3DB4739-E298-9FB8-621A-63B5AD7B16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ResNet18 pretrained?</a:t>
            </a:r>
          </a:p>
          <a:p>
            <a:r>
              <a:rPr lang="en-US" dirty="0" err="1"/>
              <a:t>AutoKeras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44626B9-CC56-F5AC-20ED-9D24FFDB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Этапы работы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4EA0E19-5F7D-AE8D-E253-F58186F00CD1}"/>
              </a:ext>
            </a:extLst>
          </p:cNvPr>
          <p:cNvSpPr>
            <a:spLocks noGrp="1"/>
          </p:cNvSpPr>
          <p:nvPr>
            <p:ph sz="half" idx="26"/>
          </p:nvPr>
        </p:nvSpPr>
        <p:spPr/>
        <p:txBody>
          <a:bodyPr/>
          <a:lstStyle/>
          <a:p>
            <a:r>
              <a:rPr lang="en-US" dirty="0"/>
              <a:t>device (type = ‘</a:t>
            </a:r>
            <a:r>
              <a:rPr lang="en-US" dirty="0" err="1"/>
              <a:t>cuda</a:t>
            </a:r>
            <a:r>
              <a:rPr lang="en-US" dirty="0"/>
              <a:t>’)</a:t>
            </a: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759E2D8-0A4C-6EC2-A3BC-B5A965A9E6A0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/>
          <a:srcRect l="25803" r="25803"/>
          <a:stretch/>
        </p:blipFill>
        <p:spPr/>
      </p:pic>
      <p:pic>
        <p:nvPicPr>
          <p:cNvPr id="3076" name="Picture 4" descr="Вы думаете, нам легко? | Пикабу">
            <a:extLst>
              <a:ext uri="{FF2B5EF4-FFF2-40B4-BE49-F238E27FC236}">
                <a16:creationId xmlns:a16="http://schemas.microsoft.com/office/drawing/2014/main" id="{B5ABD4C2-AE5B-CD85-DB2D-D1394CA18E38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6" b="1864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Мем — что это такое? Определение, значение, перевод">
            <a:extLst>
              <a:ext uri="{FF2B5EF4-FFF2-40B4-BE49-F238E27FC236}">
                <a16:creationId xmlns:a16="http://schemas.microsoft.com/office/drawing/2014/main" id="{99B8AFE9-38CB-7159-B9F0-165F650E3B23}"/>
              </a:ext>
            </a:extLst>
          </p:cNvPr>
          <p:cNvPicPr>
            <a:picLocks noGrp="1" noChangeAspect="1" noChangeArrowheads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" b="118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888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57E4A20-322C-C43D-AD20-3C8F4DF85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Разделение данных на тренировочные и </a:t>
            </a:r>
            <a:r>
              <a:rPr lang="ru-RU" sz="3000" dirty="0" err="1"/>
              <a:t>валидационные</a:t>
            </a:r>
            <a:r>
              <a:rPr lang="ru-RU" sz="3000" dirty="0"/>
              <a:t> выборки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D85D3AF-6F83-738A-A9F4-51F279FA6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999" y="1792286"/>
            <a:ext cx="3635375" cy="2322512"/>
          </a:xfrm>
        </p:spPr>
        <p:txBody>
          <a:bodyPr/>
          <a:lstStyle/>
          <a:p>
            <a:r>
              <a:rPr lang="en-US" dirty="0"/>
              <a:t>Train data - Found 5558 images belonging to 7 classes. 794 for each class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Validation data - Found 11</a:t>
            </a:r>
            <a:r>
              <a:rPr lang="ru-RU" dirty="0"/>
              <a:t>55</a:t>
            </a:r>
            <a:r>
              <a:rPr lang="en-US" dirty="0"/>
              <a:t> images belonging to 7 classes.</a:t>
            </a:r>
            <a:r>
              <a:rPr lang="ru-RU" dirty="0"/>
              <a:t> 165 </a:t>
            </a:r>
            <a:r>
              <a:rPr lang="en-US" dirty="0"/>
              <a:t>for each class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2F739F1-286C-5AA4-14FA-C14217035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999" y="1182459"/>
            <a:ext cx="2960913" cy="595085"/>
          </a:xfrm>
        </p:spPr>
        <p:txBody>
          <a:bodyPr/>
          <a:lstStyle/>
          <a:p>
            <a:r>
              <a:rPr lang="ru-RU" dirty="0"/>
              <a:t>1. Конфигурация </a:t>
            </a:r>
            <a:r>
              <a:rPr lang="ru-RU" dirty="0" err="1"/>
              <a:t>датасета</a:t>
            </a:r>
            <a:r>
              <a:rPr lang="ru-RU" dirty="0"/>
              <a:t> в начале работы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82C4E6C-01CE-50E5-FDA4-BEDD887B47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1" y="3011486"/>
            <a:ext cx="3635830" cy="1573671"/>
          </a:xfrm>
        </p:spPr>
        <p:txBody>
          <a:bodyPr/>
          <a:lstStyle/>
          <a:p>
            <a:r>
              <a:rPr lang="en-US" dirty="0"/>
              <a:t>Train data - Found 103544 images belonging to 7 classes. 14782 for each class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Found 25883 images belonging to 7 classes.</a:t>
            </a:r>
            <a:r>
              <a:rPr lang="ru-RU" dirty="0"/>
              <a:t> 3697 </a:t>
            </a:r>
            <a:r>
              <a:rPr lang="en-US" dirty="0"/>
              <a:t>for each class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2F5FEDBA-6703-5B0E-9549-DA3279E176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00171" y="2401659"/>
            <a:ext cx="2960913" cy="595085"/>
          </a:xfrm>
        </p:spPr>
        <p:txBody>
          <a:bodyPr/>
          <a:lstStyle/>
          <a:p>
            <a:r>
              <a:rPr lang="ru-RU" dirty="0"/>
              <a:t>2. Конфигурация </a:t>
            </a:r>
            <a:r>
              <a:rPr lang="ru-RU" dirty="0" err="1"/>
              <a:t>датасета</a:t>
            </a:r>
            <a:r>
              <a:rPr lang="ru-RU" dirty="0"/>
              <a:t> в конце работы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12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25FC32A8-2E77-497E-BEA4-D752A31B3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Обработка изображений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A2BF714-BD76-98DC-95C9-B2A2079F7E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13477" y="3142521"/>
            <a:ext cx="5526315" cy="169454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Обрезание изображения по рамке</a:t>
            </a:r>
            <a:r>
              <a:rPr lang="en-US" dirty="0"/>
              <a:t> (</a:t>
            </a:r>
            <a:r>
              <a:rPr lang="ru-RU" dirty="0"/>
              <a:t>координаты из .</a:t>
            </a:r>
            <a:r>
              <a:rPr lang="en-US" dirty="0" err="1"/>
              <a:t>json</a:t>
            </a:r>
            <a:r>
              <a:rPr lang="en-US" dirty="0"/>
              <a:t>)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keras.preprocessing.image</a:t>
            </a:r>
            <a:r>
              <a:rPr lang="ru-RU" dirty="0"/>
              <a:t>.</a:t>
            </a:r>
            <a:r>
              <a:rPr lang="en-US" dirty="0" err="1"/>
              <a:t>ImageDataGenerator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rescale=1./255,</a:t>
            </a:r>
            <a:r>
              <a:rPr lang="ru-RU" dirty="0"/>
              <a:t> </a:t>
            </a:r>
            <a:r>
              <a:rPr lang="en-US" dirty="0"/>
              <a:t>#</a:t>
            </a:r>
            <a:r>
              <a:rPr lang="ru-RU" dirty="0"/>
              <a:t>масштабирование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horizontal_flip</a:t>
            </a:r>
            <a:r>
              <a:rPr lang="en-US" dirty="0"/>
              <a:t>=True #</a:t>
            </a:r>
            <a:r>
              <a:rPr lang="ru-RU" dirty="0"/>
              <a:t>произвольное отображение по горизонтали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vertical_flip</a:t>
            </a:r>
            <a:r>
              <a:rPr lang="en-US" dirty="0"/>
              <a:t>=True #</a:t>
            </a:r>
            <a:r>
              <a:rPr lang="ru-RU" dirty="0"/>
              <a:t>произвольное отображение по вертикали</a:t>
            </a:r>
            <a:endParaRPr lang="en-US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EDCED6DA-E526-DABE-13E2-2249D78EF9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245" r="-6" b="36991"/>
          <a:stretch/>
        </p:blipFill>
        <p:spPr>
          <a:xfrm>
            <a:off x="640764" y="943206"/>
            <a:ext cx="2532744" cy="1883023"/>
          </a:xfrm>
          <a:noFill/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B93D4E6-3874-0FBD-B51A-B860A257FCC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7014" b="17014"/>
          <a:stretch/>
        </p:blipFill>
        <p:spPr>
          <a:xfrm>
            <a:off x="3500316" y="943206"/>
            <a:ext cx="2532744" cy="1883023"/>
          </a:xfr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5BAF8D9-59B8-E036-3733-203F410145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7" r="-2" b="10632"/>
          <a:stretch/>
        </p:blipFill>
        <p:spPr>
          <a:xfrm>
            <a:off x="6359868" y="943206"/>
            <a:ext cx="2258611" cy="1883022"/>
          </a:xfrm>
          <a:prstGeom prst="roundRect">
            <a:avLst>
              <a:gd name="adj" fmla="val 7952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272389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AEF42-7A1C-9E2D-EC29-55A1ECC0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Обучение без </a:t>
            </a:r>
            <a:r>
              <a:rPr lang="ru-RU" sz="2400" dirty="0" err="1"/>
              <a:t>предобученной</a:t>
            </a:r>
            <a:r>
              <a:rPr lang="ru-RU" sz="2400" dirty="0"/>
              <a:t> модели на </a:t>
            </a:r>
            <a:r>
              <a:rPr lang="ru-RU" sz="2400" dirty="0" err="1"/>
              <a:t>датасете</a:t>
            </a:r>
            <a:r>
              <a:rPr lang="ru-RU" sz="2400" dirty="0"/>
              <a:t> малого размера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BBCDCA-76F9-F9F8-617A-5EFAD1D808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Функция потерь — </a:t>
            </a:r>
            <a:r>
              <a:rPr lang="pt-BR" dirty="0"/>
              <a:t>'categorical_crossentropy’</a:t>
            </a:r>
          </a:p>
          <a:p>
            <a:r>
              <a:rPr lang="ru-RU" dirty="0"/>
              <a:t>Оптимизатор —  </a:t>
            </a:r>
            <a:r>
              <a:rPr lang="pt-BR" dirty="0"/>
              <a:t>"adam"</a:t>
            </a:r>
          </a:p>
          <a:p>
            <a:r>
              <a:rPr lang="ru-RU" dirty="0"/>
              <a:t>Метрика — </a:t>
            </a:r>
            <a:r>
              <a:rPr lang="pt-BR" dirty="0"/>
              <a:t>['acc’]</a:t>
            </a:r>
          </a:p>
          <a:p>
            <a:r>
              <a:rPr lang="ru-RU" dirty="0"/>
              <a:t>Число эпох — 20 </a:t>
            </a:r>
          </a:p>
          <a:p>
            <a:endParaRPr lang="ru-RU" dirty="0"/>
          </a:p>
          <a:p>
            <a:r>
              <a:rPr lang="ru-RU" dirty="0"/>
              <a:t>Итог</a:t>
            </a:r>
            <a:r>
              <a:rPr lang="en-US" dirty="0"/>
              <a:t>: </a:t>
            </a:r>
            <a:r>
              <a:rPr lang="ru-RU" dirty="0"/>
              <a:t>переобучение</a:t>
            </a:r>
          </a:p>
          <a:p>
            <a:r>
              <a:rPr lang="ru-RU" dirty="0"/>
              <a:t>Вывод</a:t>
            </a:r>
            <a:r>
              <a:rPr lang="en-US" dirty="0"/>
              <a:t>: </a:t>
            </a:r>
            <a:r>
              <a:rPr lang="ru-RU" dirty="0"/>
              <a:t>нужна </a:t>
            </a:r>
            <a:r>
              <a:rPr lang="ru-RU" dirty="0" err="1"/>
              <a:t>предобученная</a:t>
            </a:r>
            <a:r>
              <a:rPr lang="ru-RU" dirty="0"/>
              <a:t> модель, необходимо расширить тренировочную и </a:t>
            </a:r>
            <a:r>
              <a:rPr lang="ru-RU" dirty="0" err="1"/>
              <a:t>валидационную</a:t>
            </a:r>
            <a:r>
              <a:rPr lang="ru-RU" dirty="0"/>
              <a:t> выборку, а также использовать в качестве </a:t>
            </a:r>
            <a:r>
              <a:rPr lang="ru-RU" dirty="0" err="1"/>
              <a:t>валидационных</a:t>
            </a:r>
            <a:r>
              <a:rPr lang="ru-RU" dirty="0"/>
              <a:t> данных обрезанные картинки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9B0CC37-04C2-2D22-E67C-FBC659583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84" y="1038014"/>
            <a:ext cx="2708175" cy="178586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5AD7230-B0CC-BBEC-A00A-4AEF297BF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82" y="2880976"/>
            <a:ext cx="2623177" cy="178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666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6594</TotalTime>
  <Words>359</Words>
  <Application>Microsoft Office PowerPoint</Application>
  <PresentationFormat>Экран (16:9)</PresentationFormat>
  <Paragraphs>68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ALS Gorizont Bold Expanded</vt:lpstr>
      <vt:lpstr>Arial</vt:lpstr>
      <vt:lpstr>Calibri</vt:lpstr>
      <vt:lpstr>Golos Text</vt:lpstr>
      <vt:lpstr>Golos Text DemiBold</vt:lpstr>
      <vt:lpstr>Inter</vt:lpstr>
      <vt:lpstr>Тема1</vt:lpstr>
      <vt:lpstr>Распознавание жестов</vt:lpstr>
      <vt:lpstr>Концепция </vt:lpstr>
      <vt:lpstr>Kaggle </vt:lpstr>
      <vt:lpstr>Данные</vt:lpstr>
      <vt:lpstr>Источники</vt:lpstr>
      <vt:lpstr>Этапы работы</vt:lpstr>
      <vt:lpstr>Разделение данных на тренировочные и валидационные выборки</vt:lpstr>
      <vt:lpstr>Обработка изображений</vt:lpstr>
      <vt:lpstr>Обучение без предобученной модели на датасете малого размера</vt:lpstr>
      <vt:lpstr>Обучение без предобученной модели на датасете большего размера</vt:lpstr>
      <vt:lpstr>Дальнейшие планы: использование предобученной модели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Екатерина Жданова</cp:lastModifiedBy>
  <cp:revision>107</cp:revision>
  <dcterms:created xsi:type="dcterms:W3CDTF">2014-06-27T12:30:22Z</dcterms:created>
  <dcterms:modified xsi:type="dcterms:W3CDTF">2022-11-21T14:56:57Z</dcterms:modified>
</cp:coreProperties>
</file>